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66FF"/>
    <a:srgbClr val="66FF33"/>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2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3958F4-D035-4424-B51D-1B48CC27FBD8}"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3187600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3958F4-D035-4424-B51D-1B48CC27FBD8}"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2744592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3958F4-D035-4424-B51D-1B48CC27FBD8}"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3634478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3958F4-D035-4424-B51D-1B48CC27FBD8}"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3081634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3958F4-D035-4424-B51D-1B48CC27FBD8}" type="datetimeFigureOut">
              <a:rPr lang="en-US" smtClean="0"/>
              <a:t>5/19/2014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353308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3958F4-D035-4424-B51D-1B48CC27FBD8}" type="datetimeFigureOut">
              <a:rPr lang="en-US" smtClean="0"/>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213816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3958F4-D035-4424-B51D-1B48CC27FBD8}" type="datetimeFigureOut">
              <a:rPr lang="en-US" smtClean="0"/>
              <a:t>5/19/2014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3693032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3958F4-D035-4424-B51D-1B48CC27FBD8}" type="datetimeFigureOut">
              <a:rPr lang="en-US" smtClean="0"/>
              <a:t>5/19/2014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2504035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3958F4-D035-4424-B51D-1B48CC27FBD8}" type="datetimeFigureOut">
              <a:rPr lang="en-US" smtClean="0"/>
              <a:t>5/19/2014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3766551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3958F4-D035-4424-B51D-1B48CC27FBD8}" type="datetimeFigureOut">
              <a:rPr lang="en-US" smtClean="0"/>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35534921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3958F4-D035-4424-B51D-1B48CC27FBD8}" type="datetimeFigureOut">
              <a:rPr lang="en-US" smtClean="0"/>
              <a:t>5/19/2014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D5F27B-71EE-41BE-9EE5-1D9CCAEE995B}" type="slidenum">
              <a:rPr lang="en-US" smtClean="0"/>
              <a:t>‹#›</a:t>
            </a:fld>
            <a:endParaRPr lang="en-US"/>
          </a:p>
        </p:txBody>
      </p:sp>
    </p:spTree>
    <p:extLst>
      <p:ext uri="{BB962C8B-B14F-4D97-AF65-F5344CB8AC3E}">
        <p14:creationId xmlns:p14="http://schemas.microsoft.com/office/powerpoint/2010/main" val="2876278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3958F4-D035-4424-B51D-1B48CC27FBD8}" type="datetimeFigureOut">
              <a:rPr lang="en-US" smtClean="0"/>
              <a:t>5/19/2014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D5F27B-71EE-41BE-9EE5-1D9CCAEE995B}" type="slidenum">
              <a:rPr lang="en-US" smtClean="0"/>
              <a:t>‹#›</a:t>
            </a:fld>
            <a:endParaRPr lang="en-US"/>
          </a:p>
        </p:txBody>
      </p:sp>
    </p:spTree>
    <p:extLst>
      <p:ext uri="{BB962C8B-B14F-4D97-AF65-F5344CB8AC3E}">
        <p14:creationId xmlns:p14="http://schemas.microsoft.com/office/powerpoint/2010/main" val="38338910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1828799"/>
          </a:xfrm>
        </p:spPr>
        <p:txBody>
          <a:bodyPr/>
          <a:lstStyle/>
          <a:p>
            <a:r>
              <a:rPr lang="en-US" dirty="0" smtClean="0">
                <a:latin typeface="Baskerville Old Face" pitchFamily="18" charset="0"/>
              </a:rPr>
              <a:t>FIRST AID</a:t>
            </a:r>
            <a:endParaRPr lang="en-US" dirty="0">
              <a:latin typeface="Baskerville Old Face" pitchFamily="18" charset="0"/>
            </a:endParaRPr>
          </a:p>
        </p:txBody>
      </p:sp>
      <p:sp>
        <p:nvSpPr>
          <p:cNvPr id="3" name="Subtitle 2"/>
          <p:cNvSpPr>
            <a:spLocks noGrp="1"/>
          </p:cNvSpPr>
          <p:nvPr>
            <p:ph type="subTitle" idx="1"/>
          </p:nvPr>
        </p:nvSpPr>
        <p:spPr/>
        <p:txBody>
          <a:bodyPr/>
          <a:lstStyle/>
          <a:p>
            <a:endParaRPr lang="en-US" dirty="0"/>
          </a:p>
        </p:txBody>
      </p:sp>
      <p:pic>
        <p:nvPicPr>
          <p:cNvPr id="1026" name="Picture 2" descr="C:\Users\ambrewer\AppData\Local\Microsoft\Windows\Temporary Internet Files\Content.IE5\BN0ZAEE3\MP90032107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2590800"/>
            <a:ext cx="3657600" cy="2609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2842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r>
              <a:rPr lang="en-US" sz="4000" b="1" dirty="0" smtClean="0">
                <a:latin typeface="Baskerville Old Face" pitchFamily="18" charset="0"/>
              </a:rPr>
              <a:t>Stopping Severe Bleeding</a:t>
            </a:r>
            <a:endParaRPr lang="en-US" sz="4000" b="1" dirty="0">
              <a:latin typeface="Baskerville Old Face" pitchFamily="18" charset="0"/>
            </a:endParaRPr>
          </a:p>
        </p:txBody>
      </p:sp>
      <p:sp>
        <p:nvSpPr>
          <p:cNvPr id="3" name="Content Placeholder 2"/>
          <p:cNvSpPr>
            <a:spLocks noGrp="1"/>
          </p:cNvSpPr>
          <p:nvPr>
            <p:ph idx="1"/>
          </p:nvPr>
        </p:nvSpPr>
        <p:spPr>
          <a:xfrm>
            <a:off x="457200" y="1295400"/>
            <a:ext cx="8229600" cy="4830763"/>
          </a:xfrm>
        </p:spPr>
        <p:txBody>
          <a:bodyPr>
            <a:normAutofit fontScale="92500" lnSpcReduction="20000"/>
          </a:bodyPr>
          <a:lstStyle/>
          <a:p>
            <a:r>
              <a:rPr lang="en-US" dirty="0" smtClean="0"/>
              <a:t>Severe bleeding is a serious emergency.</a:t>
            </a:r>
          </a:p>
          <a:p>
            <a:r>
              <a:rPr lang="en-US" dirty="0" smtClean="0"/>
              <a:t>Cover the wound with a clean cloth and press firmly against the wound with your hand. If the cloth becomes soaked with blood, add a second cloth. Do not remove the first one.</a:t>
            </a:r>
          </a:p>
          <a:p>
            <a:r>
              <a:rPr lang="en-US" dirty="0" smtClean="0"/>
              <a:t>Elevate the wound above the level of the heart to slow blood flow. If you think that the injury involves a broken bone, do not move it.</a:t>
            </a:r>
          </a:p>
          <a:p>
            <a:r>
              <a:rPr lang="en-US" dirty="0" smtClean="0"/>
              <a:t>If the bleeding does not stop, apply pressure to a main artery leading to the wound. Squeeze the artery against the bone.</a:t>
            </a:r>
          </a:p>
          <a:p>
            <a:endParaRPr lang="en-US" dirty="0"/>
          </a:p>
        </p:txBody>
      </p:sp>
    </p:spTree>
    <p:extLst>
      <p:ext uri="{BB962C8B-B14F-4D97-AF65-F5344CB8AC3E}">
        <p14:creationId xmlns:p14="http://schemas.microsoft.com/office/powerpoint/2010/main" val="2425872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9966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Baskerville Old Face" pitchFamily="18" charset="0"/>
              </a:rPr>
              <a:t>Treating Burns</a:t>
            </a:r>
            <a:endParaRPr lang="en-US" sz="4000" b="1" dirty="0">
              <a:latin typeface="Baskerville Old Face" pitchFamily="18" charset="0"/>
            </a:endParaRPr>
          </a:p>
        </p:txBody>
      </p:sp>
      <p:sp>
        <p:nvSpPr>
          <p:cNvPr id="3" name="Content Placeholder 2"/>
          <p:cNvSpPr>
            <a:spLocks noGrp="1"/>
          </p:cNvSpPr>
          <p:nvPr>
            <p:ph idx="1"/>
          </p:nvPr>
        </p:nvSpPr>
        <p:spPr/>
        <p:txBody>
          <a:bodyPr>
            <a:normAutofit fontScale="85000" lnSpcReduction="10000"/>
          </a:bodyPr>
          <a:lstStyle/>
          <a:p>
            <a:r>
              <a:rPr lang="en-US" b="1" dirty="0" smtClean="0"/>
              <a:t>First- degree burn</a:t>
            </a:r>
            <a:r>
              <a:rPr lang="en-US" dirty="0" smtClean="0"/>
              <a:t>. </a:t>
            </a:r>
            <a:r>
              <a:rPr lang="en-US" i="1" dirty="0" smtClean="0"/>
              <a:t>A burn in which only the outer layer of skin is burned and turns red.</a:t>
            </a:r>
            <a:r>
              <a:rPr lang="en-US" dirty="0" smtClean="0"/>
              <a:t> This can be treated by flushing the burned area with cold water for at least 15 minutes. It then should be </a:t>
            </a:r>
            <a:r>
              <a:rPr lang="en-US" i="1" dirty="0" smtClean="0"/>
              <a:t> </a:t>
            </a:r>
            <a:r>
              <a:rPr lang="en-US" dirty="0" smtClean="0"/>
              <a:t>wrapped loosely in a clean, dry dressing. A sunburn is a type of a first- degree burn.</a:t>
            </a:r>
          </a:p>
          <a:p>
            <a:r>
              <a:rPr lang="en-US" b="1" dirty="0" smtClean="0"/>
              <a:t>Second- degree burn</a:t>
            </a:r>
            <a:r>
              <a:rPr lang="en-US" dirty="0" smtClean="0"/>
              <a:t>. </a:t>
            </a:r>
            <a:r>
              <a:rPr lang="en-US" i="1" dirty="0" smtClean="0"/>
              <a:t>A moderately serious burn in which the burned area blisters. </a:t>
            </a:r>
            <a:r>
              <a:rPr lang="en-US" dirty="0" smtClean="0"/>
              <a:t>Treatment  of minor second-degree burns calls for flushing the affected area with cold water and elevating the burned area. Wrap the cooled burn loosely in a clean, dry dressing. Do not pop blisters or peel loose skin.</a:t>
            </a:r>
            <a:endParaRPr lang="en-US" dirty="0"/>
          </a:p>
        </p:txBody>
      </p:sp>
    </p:spTree>
    <p:extLst>
      <p:ext uri="{BB962C8B-B14F-4D97-AF65-F5344CB8AC3E}">
        <p14:creationId xmlns:p14="http://schemas.microsoft.com/office/powerpoint/2010/main" val="7892786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66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762000"/>
          </a:xfrm>
        </p:spPr>
        <p:txBody>
          <a:bodyPr>
            <a:normAutofit/>
          </a:bodyPr>
          <a:lstStyle/>
          <a:p>
            <a:r>
              <a:rPr lang="en-US" sz="4000" dirty="0" smtClean="0">
                <a:latin typeface="Baskerville Old Face" pitchFamily="18" charset="0"/>
              </a:rPr>
              <a:t>Burns </a:t>
            </a:r>
            <a:endParaRPr lang="en-US" sz="4000" dirty="0">
              <a:latin typeface="Baskerville Old Face" pitchFamily="18" charset="0"/>
            </a:endParaRPr>
          </a:p>
        </p:txBody>
      </p:sp>
      <p:sp>
        <p:nvSpPr>
          <p:cNvPr id="3" name="Content Placeholder 2"/>
          <p:cNvSpPr>
            <a:spLocks noGrp="1"/>
          </p:cNvSpPr>
          <p:nvPr>
            <p:ph idx="1"/>
          </p:nvPr>
        </p:nvSpPr>
        <p:spPr>
          <a:xfrm>
            <a:off x="457200" y="1066800"/>
            <a:ext cx="8229600" cy="5059363"/>
          </a:xfrm>
        </p:spPr>
        <p:txBody>
          <a:bodyPr>
            <a:normAutofit lnSpcReduction="10000"/>
          </a:bodyPr>
          <a:lstStyle/>
          <a:p>
            <a:r>
              <a:rPr lang="en-US" b="1" dirty="0" smtClean="0"/>
              <a:t>Third-degree burn </a:t>
            </a:r>
            <a:r>
              <a:rPr lang="en-US" i="1" dirty="0" smtClean="0"/>
              <a:t>is a very serious burn in which all layers of the skin are damaged. </a:t>
            </a:r>
            <a:r>
              <a:rPr lang="en-US" dirty="0" smtClean="0"/>
              <a:t>Such burns are usually caused by fire, electricity, or chemicals, and they required immediate medical attention. Call </a:t>
            </a:r>
            <a:r>
              <a:rPr lang="en-US" b="1" dirty="0" smtClean="0"/>
              <a:t>911</a:t>
            </a:r>
            <a:r>
              <a:rPr lang="en-US" dirty="0" smtClean="0"/>
              <a:t> or an ambulance at once. Do not remove burned clothing. Apply ice only to the affected area, unless the burn was caused by electricity. In that case, just apply a dry, sterile dressing. While waiting for medical help to arrive, keep the victim still, and have her or him sip fluids.</a:t>
            </a:r>
            <a:endParaRPr lang="en-US" i="1" dirty="0"/>
          </a:p>
        </p:txBody>
      </p:sp>
    </p:spTree>
    <p:extLst>
      <p:ext uri="{BB962C8B-B14F-4D97-AF65-F5344CB8AC3E}">
        <p14:creationId xmlns:p14="http://schemas.microsoft.com/office/powerpoint/2010/main" val="3525608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Baskerville Old Face" pitchFamily="18" charset="0"/>
              </a:rPr>
              <a:t>Other Emergencies</a:t>
            </a:r>
            <a:endParaRPr lang="en-US" sz="4000" b="1" dirty="0">
              <a:latin typeface="Baskerville Old Face" pitchFamily="18" charset="0"/>
            </a:endParaRPr>
          </a:p>
        </p:txBody>
      </p:sp>
      <p:sp>
        <p:nvSpPr>
          <p:cNvPr id="3" name="Content Placeholder 2"/>
          <p:cNvSpPr>
            <a:spLocks noGrp="1"/>
          </p:cNvSpPr>
          <p:nvPr>
            <p:ph idx="1"/>
          </p:nvPr>
        </p:nvSpPr>
        <p:spPr>
          <a:xfrm>
            <a:off x="457200" y="1447800"/>
            <a:ext cx="8229600" cy="4678363"/>
          </a:xfrm>
        </p:spPr>
        <p:txBody>
          <a:bodyPr>
            <a:normAutofit lnSpcReduction="10000"/>
          </a:bodyPr>
          <a:lstStyle/>
          <a:p>
            <a:r>
              <a:rPr lang="en-US" b="1" dirty="0" smtClean="0"/>
              <a:t>Poisoning</a:t>
            </a:r>
            <a:r>
              <a:rPr lang="en-US" dirty="0" smtClean="0"/>
              <a:t>. Call 911 or a poison control center and follow directions. Check the ABCs.</a:t>
            </a:r>
          </a:p>
          <a:p>
            <a:r>
              <a:rPr lang="en-US" b="1" dirty="0" smtClean="0"/>
              <a:t>Broken bones</a:t>
            </a:r>
            <a:r>
              <a:rPr lang="en-US" dirty="0" smtClean="0"/>
              <a:t>. </a:t>
            </a:r>
            <a:r>
              <a:rPr lang="en-US" i="1" dirty="0" smtClean="0"/>
              <a:t>A break in a bone is called a fracture</a:t>
            </a:r>
            <a:r>
              <a:rPr lang="en-US" dirty="0" smtClean="0"/>
              <a:t>. Have the person to remain still until medical assistance arrives. A train helper can then immobilize the fractured bone.</a:t>
            </a:r>
          </a:p>
          <a:p>
            <a:r>
              <a:rPr lang="en-US" b="1" dirty="0" smtClean="0"/>
              <a:t>Sprains and Bruises</a:t>
            </a:r>
            <a:r>
              <a:rPr lang="en-US" dirty="0" smtClean="0"/>
              <a:t>. Tell the victim not to use the injured body part. Then use the R.I.C.E. formula: </a:t>
            </a:r>
            <a:r>
              <a:rPr lang="en-US" b="1" dirty="0" smtClean="0"/>
              <a:t>R</a:t>
            </a:r>
            <a:r>
              <a:rPr lang="en-US" dirty="0" smtClean="0"/>
              <a:t>est, </a:t>
            </a:r>
            <a:r>
              <a:rPr lang="en-US" b="1" dirty="0" smtClean="0"/>
              <a:t>I</a:t>
            </a:r>
            <a:r>
              <a:rPr lang="en-US" dirty="0" smtClean="0"/>
              <a:t>ce, </a:t>
            </a:r>
            <a:r>
              <a:rPr lang="en-US" b="1" dirty="0" smtClean="0"/>
              <a:t>C</a:t>
            </a:r>
            <a:r>
              <a:rPr lang="en-US" dirty="0" smtClean="0"/>
              <a:t>ompression, and </a:t>
            </a:r>
            <a:r>
              <a:rPr lang="en-US" b="1" dirty="0" smtClean="0"/>
              <a:t>E</a:t>
            </a:r>
            <a:r>
              <a:rPr lang="en-US" dirty="0" smtClean="0"/>
              <a:t>levation.</a:t>
            </a:r>
            <a:endParaRPr lang="en-US" dirty="0"/>
          </a:p>
        </p:txBody>
      </p:sp>
    </p:spTree>
    <p:extLst>
      <p:ext uri="{BB962C8B-B14F-4D97-AF65-F5344CB8AC3E}">
        <p14:creationId xmlns:p14="http://schemas.microsoft.com/office/powerpoint/2010/main" val="297937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Baskerville Old Face" pitchFamily="18" charset="0"/>
              </a:rPr>
              <a:t>Steps to Take in an Emergency</a:t>
            </a:r>
            <a:endParaRPr lang="en-US" sz="3600" dirty="0">
              <a:latin typeface="Baskerville Old Face" pitchFamily="18" charset="0"/>
            </a:endParaRPr>
          </a:p>
        </p:txBody>
      </p:sp>
      <p:sp>
        <p:nvSpPr>
          <p:cNvPr id="3" name="Content Placeholder 2"/>
          <p:cNvSpPr>
            <a:spLocks noGrp="1"/>
          </p:cNvSpPr>
          <p:nvPr>
            <p:ph idx="1"/>
          </p:nvPr>
        </p:nvSpPr>
        <p:spPr/>
        <p:txBody>
          <a:bodyPr/>
          <a:lstStyle/>
          <a:p>
            <a:r>
              <a:rPr lang="en-US" dirty="0" smtClean="0">
                <a:latin typeface="Baskerville Old Face" pitchFamily="18" charset="0"/>
              </a:rPr>
              <a:t>If an emergency has occurred, call 911 or the emergency number in your area, or get someone else to do it.</a:t>
            </a:r>
          </a:p>
          <a:p>
            <a:r>
              <a:rPr lang="en-US" dirty="0" smtClean="0">
                <a:latin typeface="Baskerville Old Face" pitchFamily="18" charset="0"/>
              </a:rPr>
              <a:t>Knowing basic first-aid techniques will enable you to deal with emergencies until help arrives.</a:t>
            </a:r>
          </a:p>
          <a:p>
            <a:r>
              <a:rPr lang="en-US" b="1" dirty="0" smtClean="0">
                <a:latin typeface="Baskerville Old Face" pitchFamily="18" charset="0"/>
              </a:rPr>
              <a:t>First aid </a:t>
            </a:r>
            <a:r>
              <a:rPr lang="en-US" i="1" dirty="0" smtClean="0">
                <a:latin typeface="Baskerville Old Face" pitchFamily="18" charset="0"/>
              </a:rPr>
              <a:t>is the immediate care given to someone who becomes injured or ill until regular medical care can be provided.</a:t>
            </a:r>
            <a:endParaRPr lang="en-US" i="1" dirty="0">
              <a:latin typeface="Baskerville Old Face" pitchFamily="18" charset="0"/>
            </a:endParaRPr>
          </a:p>
        </p:txBody>
      </p:sp>
    </p:spTree>
    <p:extLst>
      <p:ext uri="{BB962C8B-B14F-4D97-AF65-F5344CB8AC3E}">
        <p14:creationId xmlns:p14="http://schemas.microsoft.com/office/powerpoint/2010/main" val="927244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Baskerville Old Face" pitchFamily="18" charset="0"/>
              </a:rPr>
              <a:t>The ABCs of CPR</a:t>
            </a:r>
            <a:endParaRPr lang="en-US" sz="3600" b="1" dirty="0">
              <a:latin typeface="Baskerville Old Face" pitchFamily="18" charset="0"/>
            </a:endParaRPr>
          </a:p>
        </p:txBody>
      </p:sp>
      <p:sp>
        <p:nvSpPr>
          <p:cNvPr id="3" name="Content Placeholder 2"/>
          <p:cNvSpPr>
            <a:spLocks noGrp="1"/>
          </p:cNvSpPr>
          <p:nvPr>
            <p:ph idx="1"/>
          </p:nvPr>
        </p:nvSpPr>
        <p:spPr/>
        <p:txBody>
          <a:bodyPr>
            <a:normAutofit fontScale="92500" lnSpcReduction="10000"/>
          </a:bodyPr>
          <a:lstStyle/>
          <a:p>
            <a:r>
              <a:rPr lang="en-US" dirty="0" smtClean="0"/>
              <a:t>Suppose that a person’s heart stopped pumping, cutting off blood flow to the brain. The  victim would fall to ground and stop breathing normally. A rescuer would check for responsiveness by gently shaking the victim and shouting, “Are you okay?” If the person were unresponsive, she or he might need cardiopulmonary resuscitation until professional help arrives.  </a:t>
            </a:r>
          </a:p>
          <a:p>
            <a:r>
              <a:rPr lang="en-US" b="1" dirty="0" smtClean="0"/>
              <a:t>Cardiopulmonary resuscitation (CPR) </a:t>
            </a:r>
            <a:r>
              <a:rPr lang="en-US" i="1" dirty="0" smtClean="0"/>
              <a:t>is a first aid procedure to restore breathing and circulation.</a:t>
            </a:r>
            <a:endParaRPr lang="en-US" i="1" dirty="0"/>
          </a:p>
        </p:txBody>
      </p:sp>
    </p:spTree>
    <p:extLst>
      <p:ext uri="{BB962C8B-B14F-4D97-AF65-F5344CB8AC3E}">
        <p14:creationId xmlns:p14="http://schemas.microsoft.com/office/powerpoint/2010/main" val="1790095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3446"/>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457200"/>
            <a:ext cx="8229600" cy="5668963"/>
          </a:xfrm>
        </p:spPr>
        <p:txBody>
          <a:bodyPr>
            <a:normAutofit fontScale="92500" lnSpcReduction="20000"/>
          </a:bodyPr>
          <a:lstStyle/>
          <a:p>
            <a:r>
              <a:rPr lang="en-US" dirty="0" smtClean="0"/>
              <a:t>The first steps of CPR, as recommended by the American Heart Association, are called ABCs.</a:t>
            </a:r>
          </a:p>
          <a:p>
            <a:r>
              <a:rPr lang="en-US" b="1" dirty="0" smtClean="0"/>
              <a:t>A= Airway                                                                                                       </a:t>
            </a:r>
          </a:p>
          <a:p>
            <a:r>
              <a:rPr lang="en-US" dirty="0" smtClean="0"/>
              <a:t>Look inside the victim’s mouth. If you can see anything blocking the victim’s airway, remove it. Gently roll the person onto his or her back. Tilt the head back as you lift up the chin. This will open the airway.</a:t>
            </a:r>
          </a:p>
          <a:p>
            <a:r>
              <a:rPr lang="en-US" b="1" dirty="0" smtClean="0"/>
              <a:t>B= Breathing</a:t>
            </a:r>
          </a:p>
          <a:p>
            <a:r>
              <a:rPr lang="en-US" dirty="0" smtClean="0"/>
              <a:t>Next look, listen, and feel to find out if the victim’s is breathing. Look for the rise and fall of the chest. Place your ear next to the victim’s mouth and nose and listen for breathing.</a:t>
            </a:r>
            <a:endParaRPr lang="en-US" dirty="0"/>
          </a:p>
          <a:p>
            <a:endParaRPr lang="en-US" b="1" dirty="0" smtClean="0"/>
          </a:p>
          <a:p>
            <a:pPr marL="0" indent="0">
              <a:buNone/>
            </a:pPr>
            <a:endParaRPr lang="en-US" b="1" dirty="0" smtClean="0">
              <a:solidFill>
                <a:srgbClr val="FF0000"/>
              </a:solidFill>
            </a:endParaRPr>
          </a:p>
          <a:p>
            <a:pPr marL="0" indent="0">
              <a:buNone/>
            </a:pPr>
            <a:endParaRPr lang="en-US" b="1" dirty="0">
              <a:solidFill>
                <a:srgbClr val="FF0000"/>
              </a:solidFill>
            </a:endParaRPr>
          </a:p>
        </p:txBody>
      </p:sp>
    </p:spTree>
    <p:extLst>
      <p:ext uri="{BB962C8B-B14F-4D97-AF65-F5344CB8AC3E}">
        <p14:creationId xmlns:p14="http://schemas.microsoft.com/office/powerpoint/2010/main" val="4174813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endParaRPr lang="en-US" dirty="0"/>
          </a:p>
        </p:txBody>
      </p:sp>
      <p:sp>
        <p:nvSpPr>
          <p:cNvPr id="3" name="Content Placeholder 2"/>
          <p:cNvSpPr>
            <a:spLocks noGrp="1"/>
          </p:cNvSpPr>
          <p:nvPr>
            <p:ph idx="1"/>
          </p:nvPr>
        </p:nvSpPr>
        <p:spPr>
          <a:xfrm>
            <a:off x="457200" y="381000"/>
            <a:ext cx="8229600" cy="5745163"/>
          </a:xfrm>
        </p:spPr>
        <p:txBody>
          <a:bodyPr>
            <a:normAutofit lnSpcReduction="10000"/>
          </a:bodyPr>
          <a:lstStyle/>
          <a:p>
            <a:r>
              <a:rPr lang="en-US" dirty="0" smtClean="0"/>
              <a:t>Feel for the exhaled air on your cheek. If the person is not breathing normally, perform rescue breathing. </a:t>
            </a:r>
            <a:r>
              <a:rPr lang="en-US" b="1" dirty="0" smtClean="0"/>
              <a:t>Rescue breathing </a:t>
            </a:r>
            <a:r>
              <a:rPr lang="en-US" i="1" dirty="0" smtClean="0"/>
              <a:t>is a first aid procedure in which someone forces air into the lungs of a person who is not breathing.</a:t>
            </a:r>
          </a:p>
          <a:p>
            <a:r>
              <a:rPr lang="en-US" dirty="0" smtClean="0"/>
              <a:t>1. Keeping the victim’s head and chin in the proper position, pinch the person’s nostrils shut.</a:t>
            </a:r>
          </a:p>
          <a:p>
            <a:r>
              <a:rPr lang="en-US" dirty="0" smtClean="0"/>
              <a:t>2. Place your mouth over the victim’s mouth, forming a seal. Give two slow breaths, each about 2 seconds long. The victim’s chest should rise with each breath.</a:t>
            </a:r>
            <a:endParaRPr lang="en-US" dirty="0"/>
          </a:p>
        </p:txBody>
      </p:sp>
    </p:spTree>
    <p:extLst>
      <p:ext uri="{BB962C8B-B14F-4D97-AF65-F5344CB8AC3E}">
        <p14:creationId xmlns:p14="http://schemas.microsoft.com/office/powerpoint/2010/main" val="17147072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endParaRPr lang="en-US" dirty="0"/>
          </a:p>
        </p:txBody>
      </p:sp>
      <p:sp>
        <p:nvSpPr>
          <p:cNvPr id="3" name="Content Placeholder 2"/>
          <p:cNvSpPr>
            <a:spLocks noGrp="1"/>
          </p:cNvSpPr>
          <p:nvPr>
            <p:ph idx="1"/>
          </p:nvPr>
        </p:nvSpPr>
        <p:spPr>
          <a:xfrm>
            <a:off x="457200" y="381000"/>
            <a:ext cx="8229600" cy="5745163"/>
          </a:xfrm>
        </p:spPr>
        <p:txBody>
          <a:bodyPr/>
          <a:lstStyle/>
          <a:p>
            <a:r>
              <a:rPr lang="en-US" b="1" dirty="0" smtClean="0"/>
              <a:t>C= Circulation</a:t>
            </a:r>
          </a:p>
          <a:p>
            <a:r>
              <a:rPr lang="en-US" dirty="0" smtClean="0"/>
              <a:t>Check for signs of circulation. These signs include normal breathing, coughing, or movement. If the victim shows no signs of circulation, start chest compressions. If the victim responds ( coughs or moves, for example) but is still not breathing normally, continue rescue breathing. Give one breath every 5 seconds.</a:t>
            </a:r>
            <a:endParaRPr lang="en-US" dirty="0"/>
          </a:p>
        </p:txBody>
      </p:sp>
    </p:spTree>
    <p:extLst>
      <p:ext uri="{BB962C8B-B14F-4D97-AF65-F5344CB8AC3E}">
        <p14:creationId xmlns:p14="http://schemas.microsoft.com/office/powerpoint/2010/main" val="2823910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1143000"/>
          </a:xfrm>
        </p:spPr>
        <p:txBody>
          <a:bodyPr>
            <a:normAutofit/>
          </a:bodyPr>
          <a:lstStyle/>
          <a:p>
            <a:r>
              <a:rPr lang="en-US" sz="4000" b="1" dirty="0" smtClean="0">
                <a:latin typeface="Baskerville Old Face" pitchFamily="18" charset="0"/>
              </a:rPr>
              <a:t>First Aid for Choking</a:t>
            </a:r>
            <a:endParaRPr lang="en-US" sz="4000" b="1" dirty="0">
              <a:latin typeface="Baskerville Old Face" pitchFamily="18" charset="0"/>
            </a:endParaRPr>
          </a:p>
        </p:txBody>
      </p:sp>
      <p:sp>
        <p:nvSpPr>
          <p:cNvPr id="3" name="Content Placeholder 2"/>
          <p:cNvSpPr>
            <a:spLocks noGrp="1"/>
          </p:cNvSpPr>
          <p:nvPr>
            <p:ph idx="1"/>
          </p:nvPr>
        </p:nvSpPr>
        <p:spPr>
          <a:xfrm>
            <a:off x="457200" y="1219200"/>
            <a:ext cx="8229600" cy="4906963"/>
          </a:xfrm>
        </p:spPr>
        <p:txBody>
          <a:bodyPr>
            <a:normAutofit fontScale="92500" lnSpcReduction="20000"/>
          </a:bodyPr>
          <a:lstStyle/>
          <a:p>
            <a:r>
              <a:rPr lang="en-US" dirty="0" smtClean="0"/>
              <a:t>Choking occurs when a person’s airway becomes blocked. Food or accidentally swallowed objects create an obstruction in the airway that prevents air from entering the lungs. If the obstruction is not removed, the person can die within a few minutes.</a:t>
            </a:r>
          </a:p>
          <a:p>
            <a:r>
              <a:rPr lang="en-US" dirty="0" smtClean="0"/>
              <a:t>Recognizing the signs of choking is the first step toward helping the victim. The person clutching his or her neck, which is the universal sign for choking. The victim may also cough, gag, have high-pitched noisy breathing, or turn blue in the face. </a:t>
            </a:r>
            <a:endParaRPr lang="en-US" dirty="0"/>
          </a:p>
        </p:txBody>
      </p:sp>
    </p:spTree>
    <p:extLst>
      <p:ext uri="{BB962C8B-B14F-4D97-AF65-F5344CB8AC3E}">
        <p14:creationId xmlns:p14="http://schemas.microsoft.com/office/powerpoint/2010/main" val="22744261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66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a:p>
        </p:txBody>
      </p:sp>
      <p:sp>
        <p:nvSpPr>
          <p:cNvPr id="3" name="Content Placeholder 2"/>
          <p:cNvSpPr>
            <a:spLocks noGrp="1"/>
          </p:cNvSpPr>
          <p:nvPr>
            <p:ph idx="1"/>
          </p:nvPr>
        </p:nvSpPr>
        <p:spPr>
          <a:xfrm>
            <a:off x="457200" y="457200"/>
            <a:ext cx="8229600" cy="6172200"/>
          </a:xfrm>
        </p:spPr>
        <p:txBody>
          <a:bodyPr/>
          <a:lstStyle/>
          <a:p>
            <a:r>
              <a:rPr lang="en-US" dirty="0" smtClean="0"/>
              <a:t>If someone appears to be choking but can cry, speak, or cough forcefully, do not attempt first aid. A strong cough can remove the object from the airway.</a:t>
            </a:r>
          </a:p>
          <a:p>
            <a:r>
              <a:rPr lang="en-US" dirty="0" smtClean="0"/>
              <a:t>For an adult or older child who is choking, use abdominal thrusts. </a:t>
            </a:r>
            <a:r>
              <a:rPr lang="en-US" b="1" dirty="0" smtClean="0"/>
              <a:t>Abdominal thrusts</a:t>
            </a:r>
            <a:r>
              <a:rPr lang="en-US" dirty="0" smtClean="0"/>
              <a:t> </a:t>
            </a:r>
            <a:r>
              <a:rPr lang="en-US" i="1" dirty="0" smtClean="0"/>
              <a:t>are quick, inward and upward pulls into the diaphragm to force an obstruction out of the airway. </a:t>
            </a:r>
            <a:r>
              <a:rPr lang="en-US" dirty="0" smtClean="0"/>
              <a:t>To perform this procedure, place your arms around the victim from the back , and use both hands to pull inward and upward.</a:t>
            </a:r>
            <a:endParaRPr lang="en-US" i="1" dirty="0"/>
          </a:p>
        </p:txBody>
      </p:sp>
    </p:spTree>
    <p:extLst>
      <p:ext uri="{BB962C8B-B14F-4D97-AF65-F5344CB8AC3E}">
        <p14:creationId xmlns:p14="http://schemas.microsoft.com/office/powerpoint/2010/main" val="356311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6FF3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304800"/>
          </a:xfrm>
        </p:spPr>
        <p:txBody>
          <a:bodyPr>
            <a:normAutofit fontScale="90000"/>
          </a:bodyPr>
          <a:lstStyle/>
          <a:p>
            <a:endParaRPr lang="en-US"/>
          </a:p>
        </p:txBody>
      </p:sp>
      <p:sp>
        <p:nvSpPr>
          <p:cNvPr id="3" name="Content Placeholder 2"/>
          <p:cNvSpPr>
            <a:spLocks noGrp="1"/>
          </p:cNvSpPr>
          <p:nvPr>
            <p:ph idx="1"/>
          </p:nvPr>
        </p:nvSpPr>
        <p:spPr>
          <a:xfrm>
            <a:off x="457200" y="609600"/>
            <a:ext cx="8229600" cy="5516563"/>
          </a:xfrm>
        </p:spPr>
        <p:txBody>
          <a:bodyPr/>
          <a:lstStyle/>
          <a:p>
            <a:r>
              <a:rPr lang="en-US" dirty="0" smtClean="0"/>
              <a:t>If an infant is choking, hold the infant facedown on your forearm and hit the area between the shoulder blades five times with the heel of your other hand. Then turn the infant over and perform chest thrust instead of abdominal thrusts. </a:t>
            </a:r>
            <a:r>
              <a:rPr lang="en-US" b="1" dirty="0" smtClean="0"/>
              <a:t>Chest thrust </a:t>
            </a:r>
            <a:r>
              <a:rPr lang="en-US" i="1" dirty="0" smtClean="0"/>
              <a:t>are quick presses into the middle of the breastbone to force an obstruction out of the airway.</a:t>
            </a:r>
            <a:endParaRPr lang="en-US" i="1" dirty="0"/>
          </a:p>
        </p:txBody>
      </p:sp>
    </p:spTree>
    <p:extLst>
      <p:ext uri="{BB962C8B-B14F-4D97-AF65-F5344CB8AC3E}">
        <p14:creationId xmlns:p14="http://schemas.microsoft.com/office/powerpoint/2010/main" val="298239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1087</Words>
  <Application>Microsoft Office PowerPoint</Application>
  <PresentationFormat>On-screen Show (4:3)</PresentationFormat>
  <Paragraphs>39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FIRST AID</vt:lpstr>
      <vt:lpstr>Steps to Take in an Emergency</vt:lpstr>
      <vt:lpstr>The ABCs of CPR</vt:lpstr>
      <vt:lpstr>PowerPoint Presentation</vt:lpstr>
      <vt:lpstr>PowerPoint Presentation</vt:lpstr>
      <vt:lpstr>PowerPoint Presentation</vt:lpstr>
      <vt:lpstr>First Aid for Choking</vt:lpstr>
      <vt:lpstr>PowerPoint Presentation</vt:lpstr>
      <vt:lpstr>PowerPoint Presentation</vt:lpstr>
      <vt:lpstr>Stopping Severe Bleeding</vt:lpstr>
      <vt:lpstr>Treating Burns</vt:lpstr>
      <vt:lpstr>Burns </vt:lpstr>
      <vt:lpstr>Other Emergencies</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AID</dc:title>
  <dc:creator>ambrewer</dc:creator>
  <cp:lastModifiedBy>Allen M. Brewer</cp:lastModifiedBy>
  <cp:revision>19</cp:revision>
  <dcterms:created xsi:type="dcterms:W3CDTF">2012-03-28T18:28:15Z</dcterms:created>
  <dcterms:modified xsi:type="dcterms:W3CDTF">2014-05-19T16:39:24Z</dcterms:modified>
</cp:coreProperties>
</file>